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99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单击以编辑母版副标题样式</a:t>
            </a:r>
            <a:endParaRPr altLang="en-US" lang="zh-CN"/>
          </a:p>
        </p:txBody>
      </p:sp>
      <p:sp>
        <p:nvSpPr>
          <p:cNvPr id="104860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0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29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编辑母版文本样式</a:t>
            </a:r>
          </a:p>
        </p:txBody>
      </p:sp>
      <p:sp>
        <p:nvSpPr>
          <p:cNvPr id="104863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3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82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83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8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58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34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编辑母版文本样式</a:t>
            </a:r>
          </a:p>
        </p:txBody>
      </p:sp>
      <p:sp>
        <p:nvSpPr>
          <p:cNvPr id="1048635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36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编辑母版文本样式</a:t>
            </a:r>
          </a:p>
        </p:txBody>
      </p:sp>
      <p:sp>
        <p:nvSpPr>
          <p:cNvPr id="1048637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3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3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0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0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4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45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46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编辑母版文本样式</a:t>
            </a:r>
          </a:p>
        </p:txBody>
      </p:sp>
      <p:sp>
        <p:nvSpPr>
          <p:cNvPr id="104864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4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8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619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编辑母版文本样式</a:t>
            </a:r>
          </a:p>
        </p:txBody>
      </p:sp>
      <p:sp>
        <p:nvSpPr>
          <p:cNvPr id="104862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2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24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08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0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6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2A0E2-24FD-463F-B9C5-655BF087D643}" type="datetimeFigureOut">
              <a:rPr altLang="en-US" lang="zh-CN" smtClean="0"/>
              <a:t>2025/4/13</a:t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9B6A6-E5F3-4ACE-BB9D-04C8CCF50B05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内容占位符 4"/>
          <p:cNvSpPr>
            <a:spLocks noGrp="1"/>
          </p:cNvSpPr>
          <p:nvPr>
            <p:ph sz="half" idx="1"/>
          </p:nvPr>
        </p:nvSpPr>
        <p:spPr>
          <a:xfrm>
            <a:off x="0" y="0"/>
            <a:ext cx="6019800" cy="6176963"/>
          </a:xfrm>
        </p:spPr>
        <p:txBody>
          <a:bodyPr>
            <a:normAutofit lnSpcReduction="10000"/>
          </a:bodyPr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swamp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2.crayfish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invasive; invade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mobile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pond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by no means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lay eggs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compete for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outcompete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9.pressing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10.badly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reproduce</a:t>
            </a:r>
          </a:p>
          <a:p>
            <a:pPr indent="0" marL="0">
              <a:buNone/>
            </a:pPr>
            <a:endParaRPr altLang="en-US" b="1" dirty="0" lang="zh-CN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altLang="en-US" b="1" dirty="0" 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内容占位符 5"/>
          <p:cNvSpPr>
            <a:spLocks noGrp="1"/>
          </p:cNvSpPr>
          <p:nvPr>
            <p:ph sz="half" idx="2"/>
          </p:nvPr>
        </p:nvSpPr>
        <p:spPr>
          <a:xfrm>
            <a:off x="2998206" y="0"/>
            <a:ext cx="5181600" cy="6176963"/>
          </a:xfrm>
        </p:spPr>
        <p:txBody>
          <a:bodyPr>
            <a:normAutofit lnSpcReduction="10000"/>
          </a:bodyPr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1. neglect/ignore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highlight the importance of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account for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one’s exposure to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exposed to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proximity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density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document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note 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overall</a:t>
            </a:r>
          </a:p>
          <a:p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solving strategy</a:t>
            </a:r>
          </a:p>
          <a:p>
            <a:r>
              <a:rPr altLang="en-US" b="1" dirty="0" 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七选五  </a:t>
            </a:r>
            <a:r>
              <a:rPr altLang="zh-CN"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 priority to</a:t>
            </a:r>
            <a:endParaRPr altLang="en-US" b="1" dirty="0" 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文本框 6"/>
          <p:cNvSpPr txBox="1"/>
          <p:nvPr/>
        </p:nvSpPr>
        <p:spPr>
          <a:xfrm>
            <a:off x="7517423" y="-140684"/>
            <a:ext cx="5090746" cy="74828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2400" lang="zh-CN" smtClean="0"/>
              <a:t>       </a:t>
            </a:r>
            <a:r>
              <a:rPr altLang="en-US" b="1" dirty="0" sz="2800" 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完形</a:t>
            </a:r>
            <a:endParaRPr altLang="zh-CN" b="1"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altLang="en-US" b="1" dirty="0" sz="2800" 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值得做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work hard around the clock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3.strike struck </a:t>
            </a:r>
            <a:r>
              <a:rPr altLang="zh-CN" b="1" dirty="0" sz="2800" lang="en-US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struck</a:t>
            </a:r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contain the fire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 oneself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encounter </a:t>
            </a:r>
            <a:r>
              <a:rPr altLang="zh-CN" b="1" dirty="0" sz="2800" lang="en-US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vt.</a:t>
            </a:r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/n.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examination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respectful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courage ,courageous</a:t>
            </a:r>
          </a:p>
          <a:p>
            <a:r>
              <a:rPr altLang="en-US" b="1" dirty="0" sz="2800" 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语填</a:t>
            </a:r>
            <a:endParaRPr altLang="zh-CN" b="1" dirty="0" sz="280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ethnic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mushroom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household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4.in line with </a:t>
            </a:r>
          </a:p>
          <a:p>
            <a:r>
              <a:rPr altLang="zh-CN"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agree with </a:t>
            </a:r>
            <a:endParaRPr altLang="en-US" b="1" dirty="0" sz="2800" lang="zh-CN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altLang="en-US" dirty="0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内容占位符 2"/>
          <p:cNvSpPr>
            <a:spLocks noGrp="1"/>
          </p:cNvSpPr>
          <p:nvPr>
            <p:ph sz="half" idx="1"/>
          </p:nvPr>
        </p:nvSpPr>
        <p:spPr>
          <a:xfrm>
            <a:off x="1523378" y="0"/>
            <a:ext cx="5870331" cy="6176963"/>
          </a:xfrm>
        </p:spPr>
        <p:txBody>
          <a:bodyPr>
            <a:normAutofit lnSpcReduction="10000"/>
          </a:bodyPr>
          <a:p>
            <a:r>
              <a:rPr altLang="zh-CN" dirty="0" lang="en-US" smtClean="0"/>
              <a:t>C </a:t>
            </a:r>
          </a:p>
          <a:p>
            <a:r>
              <a:rPr altLang="zh-CN" dirty="0" lang="en-US" smtClean="0"/>
              <a:t>1. swamp</a:t>
            </a:r>
          </a:p>
          <a:p>
            <a:r>
              <a:rPr altLang="zh-CN" dirty="0" lang="en-US" smtClean="0"/>
              <a:t>2.crayfish</a:t>
            </a:r>
          </a:p>
          <a:p>
            <a:r>
              <a:rPr altLang="zh-CN" dirty="0" lang="en-US" smtClean="0"/>
              <a:t>3. invasive; invade </a:t>
            </a:r>
          </a:p>
          <a:p>
            <a:r>
              <a:rPr altLang="zh-CN" dirty="0" lang="en-US" smtClean="0"/>
              <a:t>4. mobile </a:t>
            </a:r>
          </a:p>
          <a:p>
            <a:r>
              <a:rPr altLang="zh-CN" dirty="0" lang="en-US" smtClean="0"/>
              <a:t>5. pond </a:t>
            </a:r>
          </a:p>
          <a:p>
            <a:r>
              <a:rPr altLang="zh-CN" dirty="0" lang="en-US" smtClean="0"/>
              <a:t>6. by no means </a:t>
            </a:r>
          </a:p>
          <a:p>
            <a:r>
              <a:rPr altLang="zh-CN" dirty="0" lang="en-US" smtClean="0"/>
              <a:t>7. lay eggs</a:t>
            </a:r>
          </a:p>
          <a:p>
            <a:r>
              <a:rPr altLang="zh-CN" dirty="0" lang="en-US" smtClean="0"/>
              <a:t>8. compete for </a:t>
            </a:r>
          </a:p>
          <a:p>
            <a:r>
              <a:rPr altLang="zh-CN" dirty="0" lang="en-US" smtClean="0"/>
              <a:t>outcompete</a:t>
            </a:r>
          </a:p>
          <a:p>
            <a:r>
              <a:rPr altLang="zh-CN" dirty="0" lang="en-US" smtClean="0"/>
              <a:t>9.pressing</a:t>
            </a:r>
          </a:p>
          <a:p>
            <a:r>
              <a:rPr altLang="zh-CN" dirty="0" lang="en-US" smtClean="0"/>
              <a:t>10.badly </a:t>
            </a:r>
          </a:p>
          <a:p>
            <a:r>
              <a:rPr altLang="zh-CN" dirty="0" lang="en-US" smtClean="0"/>
              <a:t>11. reproduce</a:t>
            </a:r>
          </a:p>
          <a:p>
            <a:pPr indent="0" marL="0">
              <a:buNone/>
            </a:pPr>
            <a:endParaRPr altLang="en-US" dirty="0" lang="zh-CN"/>
          </a:p>
        </p:txBody>
      </p:sp>
      <p:sp>
        <p:nvSpPr>
          <p:cNvPr id="1048594" name="内容占位符 3"/>
          <p:cNvSpPr>
            <a:spLocks noGrp="1"/>
          </p:cNvSpPr>
          <p:nvPr>
            <p:ph sz="half" idx="2"/>
          </p:nvPr>
        </p:nvSpPr>
        <p:spPr>
          <a:xfrm>
            <a:off x="5471748" y="0"/>
            <a:ext cx="5181600" cy="6176963"/>
          </a:xfrm>
        </p:spPr>
        <p:txBody>
          <a:bodyPr>
            <a:normAutofit lnSpcReduction="10000"/>
          </a:bodyPr>
          <a:p>
            <a:endParaRPr altLang="zh-CN" dirty="0" lang="en-US" smtClean="0"/>
          </a:p>
          <a:p>
            <a:r>
              <a:rPr altLang="en-US" dirty="0" lang="zh-CN" smtClean="0"/>
              <a:t>湿地；沼泽地</a:t>
            </a:r>
            <a:endParaRPr altLang="zh-CN" dirty="0" lang="en-US" smtClean="0"/>
          </a:p>
          <a:p>
            <a:r>
              <a:rPr altLang="en-US" dirty="0" lang="zh-CN" smtClean="0"/>
              <a:t>小龙虾</a:t>
            </a:r>
            <a:endParaRPr altLang="zh-CN" dirty="0" lang="en-US" smtClean="0"/>
          </a:p>
          <a:p>
            <a:r>
              <a:rPr altLang="en-US" dirty="0" lang="zh-CN" smtClean="0"/>
              <a:t>入侵的；入侵</a:t>
            </a:r>
            <a:endParaRPr altLang="zh-CN" dirty="0" lang="en-US" smtClean="0"/>
          </a:p>
          <a:p>
            <a:r>
              <a:rPr altLang="en-US" dirty="0" lang="zh-CN" smtClean="0"/>
              <a:t>移动的；流动性强的</a:t>
            </a:r>
            <a:endParaRPr altLang="zh-CN" dirty="0" lang="en-US" smtClean="0"/>
          </a:p>
          <a:p>
            <a:r>
              <a:rPr altLang="en-US" dirty="0" lang="zh-CN" smtClean="0"/>
              <a:t>池塘</a:t>
            </a:r>
            <a:endParaRPr altLang="zh-CN" dirty="0" lang="en-US" smtClean="0"/>
          </a:p>
          <a:p>
            <a:r>
              <a:rPr altLang="en-US" dirty="0" lang="zh-CN" smtClean="0"/>
              <a:t>绝不</a:t>
            </a:r>
            <a:endParaRPr altLang="zh-CN" dirty="0" lang="en-US" smtClean="0"/>
          </a:p>
          <a:p>
            <a:r>
              <a:rPr altLang="en-US" dirty="0" lang="zh-CN" smtClean="0"/>
              <a:t>产卵；下蛋</a:t>
            </a:r>
            <a:endParaRPr altLang="zh-CN" dirty="0" lang="en-US" smtClean="0"/>
          </a:p>
          <a:p>
            <a:r>
              <a:rPr altLang="en-US" dirty="0" lang="zh-CN"/>
              <a:t>为</a:t>
            </a:r>
            <a:r>
              <a:rPr altLang="en-US" dirty="0" lang="zh-CN" smtClean="0"/>
              <a:t>争夺</a:t>
            </a:r>
            <a:r>
              <a:rPr altLang="zh-CN" dirty="0" lang="en-US" smtClean="0"/>
              <a:t>…</a:t>
            </a:r>
            <a:r>
              <a:rPr altLang="en-US" dirty="0" lang="zh-CN" smtClean="0"/>
              <a:t>而竞争</a:t>
            </a:r>
            <a:endParaRPr altLang="zh-CN" dirty="0" lang="en-US" smtClean="0"/>
          </a:p>
          <a:p>
            <a:r>
              <a:rPr altLang="en-US" dirty="0" lang="zh-CN"/>
              <a:t>胜</a:t>
            </a:r>
            <a:r>
              <a:rPr altLang="en-US" dirty="0" lang="zh-CN" smtClean="0"/>
              <a:t>出</a:t>
            </a:r>
            <a:endParaRPr altLang="zh-CN" dirty="0" lang="en-US" smtClean="0"/>
          </a:p>
          <a:p>
            <a:r>
              <a:rPr altLang="en-US" dirty="0" lang="zh-CN"/>
              <a:t>紧迫</a:t>
            </a:r>
            <a:r>
              <a:rPr altLang="en-US" dirty="0" lang="zh-CN" smtClean="0"/>
              <a:t>的；迫切的</a:t>
            </a:r>
            <a:endParaRPr altLang="zh-CN" dirty="0" lang="en-US" smtClean="0"/>
          </a:p>
          <a:p>
            <a:r>
              <a:rPr altLang="en-US" dirty="0" lang="zh-CN" smtClean="0"/>
              <a:t>很，非常；严重地</a:t>
            </a:r>
            <a:endParaRPr altLang="zh-CN" dirty="0" lang="en-US" smtClean="0"/>
          </a:p>
          <a:p>
            <a:r>
              <a:rPr altLang="en-US" dirty="0" lang="zh-CN" smtClean="0"/>
              <a:t>繁殖；倍增</a:t>
            </a:r>
            <a:endParaRPr altLang="en-US" dirty="0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内容占位符 2"/>
          <p:cNvSpPr>
            <a:spLocks noGrp="1"/>
          </p:cNvSpPr>
          <p:nvPr>
            <p:ph sz="half" idx="1"/>
          </p:nvPr>
        </p:nvSpPr>
        <p:spPr>
          <a:xfrm>
            <a:off x="946728" y="0"/>
            <a:ext cx="6019800" cy="6176963"/>
          </a:xfrm>
        </p:spPr>
        <p:txBody>
          <a:bodyPr/>
          <a:p>
            <a:r>
              <a:rPr altLang="zh-CN" dirty="0" lang="en-US" smtClean="0"/>
              <a:t>D 1. neglect/ignore</a:t>
            </a:r>
          </a:p>
          <a:p>
            <a:r>
              <a:rPr altLang="zh-CN" dirty="0" lang="en-US" smtClean="0"/>
              <a:t>2. highlight the importance of </a:t>
            </a:r>
          </a:p>
          <a:p>
            <a:r>
              <a:rPr altLang="zh-CN" dirty="0" lang="en-US" smtClean="0"/>
              <a:t>3. account for </a:t>
            </a:r>
          </a:p>
          <a:p>
            <a:r>
              <a:rPr altLang="zh-CN" dirty="0" lang="en-US" smtClean="0"/>
              <a:t>4. one’s exposure to</a:t>
            </a:r>
          </a:p>
          <a:p>
            <a:r>
              <a:rPr altLang="zh-CN" dirty="0" lang="en-US" smtClean="0"/>
              <a:t>Be exposed to </a:t>
            </a:r>
          </a:p>
          <a:p>
            <a:r>
              <a:rPr altLang="zh-CN" dirty="0" lang="en-US" smtClean="0"/>
              <a:t>5. proximity</a:t>
            </a:r>
          </a:p>
          <a:p>
            <a:r>
              <a:rPr altLang="zh-CN" dirty="0" lang="en-US" smtClean="0"/>
              <a:t>6. density</a:t>
            </a:r>
          </a:p>
          <a:p>
            <a:r>
              <a:rPr altLang="zh-CN" dirty="0" lang="en-US" smtClean="0"/>
              <a:t>7. document</a:t>
            </a:r>
          </a:p>
          <a:p>
            <a:r>
              <a:rPr altLang="zh-CN" dirty="0" lang="en-US" smtClean="0"/>
              <a:t>8. note </a:t>
            </a:r>
          </a:p>
          <a:p>
            <a:r>
              <a:rPr altLang="zh-CN" dirty="0" lang="en-US" smtClean="0"/>
              <a:t>9. overall</a:t>
            </a:r>
          </a:p>
          <a:p>
            <a:r>
              <a:rPr altLang="zh-CN" dirty="0" lang="en-US" smtClean="0"/>
              <a:t>10. solving strategy</a:t>
            </a:r>
          </a:p>
          <a:p>
            <a:r>
              <a:rPr altLang="en-US" dirty="0" lang="zh-CN"/>
              <a:t>七选</a:t>
            </a:r>
            <a:r>
              <a:rPr altLang="en-US" dirty="0" lang="zh-CN" smtClean="0"/>
              <a:t>五  </a:t>
            </a:r>
            <a:r>
              <a:rPr altLang="zh-CN" dirty="0" lang="en-US" smtClean="0"/>
              <a:t>give priority to </a:t>
            </a:r>
            <a:endParaRPr altLang="en-US" dirty="0" lang="zh-CN"/>
          </a:p>
        </p:txBody>
      </p:sp>
      <p:sp>
        <p:nvSpPr>
          <p:cNvPr id="1048592" name="内容占位符 3"/>
          <p:cNvSpPr>
            <a:spLocks noGrp="1"/>
          </p:cNvSpPr>
          <p:nvPr>
            <p:ph sz="half" idx="2"/>
          </p:nvPr>
        </p:nvSpPr>
        <p:spPr>
          <a:xfrm>
            <a:off x="6296892" y="0"/>
            <a:ext cx="5181600" cy="6176963"/>
          </a:xfrm>
        </p:spPr>
        <p:txBody>
          <a:bodyPr/>
          <a:p>
            <a:r>
              <a:rPr altLang="en-US" dirty="0" lang="zh-CN" smtClean="0"/>
              <a:t>忽视</a:t>
            </a:r>
            <a:endParaRPr altLang="zh-CN" dirty="0" lang="en-US" smtClean="0"/>
          </a:p>
          <a:p>
            <a:r>
              <a:rPr altLang="en-US" dirty="0" lang="zh-CN" smtClean="0"/>
              <a:t>强调</a:t>
            </a:r>
            <a:r>
              <a:rPr altLang="zh-CN" dirty="0" lang="en-US" smtClean="0"/>
              <a:t>…</a:t>
            </a:r>
            <a:r>
              <a:rPr altLang="en-US" dirty="0" lang="zh-CN" smtClean="0"/>
              <a:t>地重要性</a:t>
            </a:r>
            <a:endParaRPr altLang="zh-CN" dirty="0" lang="en-US" smtClean="0"/>
          </a:p>
          <a:p>
            <a:r>
              <a:rPr altLang="en-US" dirty="0" lang="zh-CN" smtClean="0"/>
              <a:t>解释；占</a:t>
            </a:r>
            <a:r>
              <a:rPr altLang="zh-CN" dirty="0" lang="en-US" smtClean="0"/>
              <a:t>..</a:t>
            </a:r>
            <a:r>
              <a:rPr altLang="en-US" dirty="0" lang="zh-CN" smtClean="0"/>
              <a:t>比例</a:t>
            </a:r>
            <a:endParaRPr altLang="zh-CN" dirty="0" lang="en-US" smtClean="0"/>
          </a:p>
          <a:p>
            <a:r>
              <a:rPr altLang="en-US" dirty="0" lang="zh-CN" smtClean="0"/>
              <a:t>某人接触</a:t>
            </a:r>
            <a:r>
              <a:rPr altLang="zh-CN" dirty="0" lang="en-US" smtClean="0"/>
              <a:t>…</a:t>
            </a:r>
          </a:p>
          <a:p>
            <a:r>
              <a:rPr altLang="en-US" dirty="0" lang="zh-CN" smtClean="0"/>
              <a:t>使接触；暴露；使遭受</a:t>
            </a:r>
            <a:endParaRPr altLang="zh-CN" dirty="0" lang="en-US" smtClean="0"/>
          </a:p>
          <a:p>
            <a:r>
              <a:rPr altLang="en-US" dirty="0" lang="zh-CN" smtClean="0"/>
              <a:t>时空靠近</a:t>
            </a:r>
            <a:endParaRPr altLang="zh-CN" dirty="0" lang="en-US" smtClean="0"/>
          </a:p>
          <a:p>
            <a:r>
              <a:rPr altLang="en-US" dirty="0" lang="zh-CN" smtClean="0"/>
              <a:t>密度</a:t>
            </a:r>
            <a:endParaRPr altLang="zh-CN" dirty="0" lang="en-US" smtClean="0"/>
          </a:p>
          <a:p>
            <a:r>
              <a:rPr altLang="en-US" dirty="0" lang="zh-CN" smtClean="0"/>
              <a:t>记录；文件</a:t>
            </a:r>
            <a:endParaRPr altLang="zh-CN" dirty="0" lang="en-US" smtClean="0"/>
          </a:p>
          <a:p>
            <a:r>
              <a:rPr altLang="en-US" dirty="0" lang="zh-CN" smtClean="0"/>
              <a:t>指出</a:t>
            </a:r>
            <a:endParaRPr altLang="zh-CN" dirty="0" lang="en-US" smtClean="0"/>
          </a:p>
          <a:p>
            <a:r>
              <a:rPr altLang="en-US" dirty="0" lang="zh-CN" smtClean="0"/>
              <a:t>总的来说</a:t>
            </a:r>
            <a:endParaRPr altLang="zh-CN" dirty="0" lang="en-US" smtClean="0"/>
          </a:p>
          <a:p>
            <a:r>
              <a:rPr altLang="en-US" dirty="0" lang="zh-CN" smtClean="0"/>
              <a:t>解决策略</a:t>
            </a:r>
            <a:endParaRPr altLang="zh-CN" dirty="0" lang="en-US" smtClean="0"/>
          </a:p>
          <a:p>
            <a:r>
              <a:rPr altLang="en-US" dirty="0" lang="zh-CN"/>
              <a:t>优先考虑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内容占位符 2"/>
          <p:cNvSpPr>
            <a:spLocks noGrp="1"/>
          </p:cNvSpPr>
          <p:nvPr>
            <p:ph sz="half" idx="1"/>
          </p:nvPr>
        </p:nvSpPr>
        <p:spPr>
          <a:xfrm>
            <a:off x="282865" y="79131"/>
            <a:ext cx="6019800" cy="6097832"/>
          </a:xfrm>
        </p:spPr>
        <p:txBody>
          <a:bodyPr>
            <a:normAutofit lnSpcReduction="10000"/>
          </a:bodyPr>
          <a:p>
            <a:r>
              <a:rPr altLang="en-US" dirty="0" lang="zh-CN" smtClean="0"/>
              <a:t>完形</a:t>
            </a:r>
            <a:endParaRPr altLang="zh-CN" dirty="0" lang="en-US" smtClean="0"/>
          </a:p>
          <a:p>
            <a:r>
              <a:rPr altLang="zh-CN" dirty="0" lang="en-US" smtClean="0"/>
              <a:t>1.</a:t>
            </a:r>
            <a:r>
              <a:rPr altLang="en-US" dirty="0" lang="zh-CN" smtClean="0"/>
              <a:t>值得做</a:t>
            </a:r>
          </a:p>
          <a:p>
            <a:pPr indent="0" marL="0">
              <a:buNone/>
            </a:pPr>
            <a:endParaRPr altLang="zh-CN" dirty="0" lang="en-US"/>
          </a:p>
          <a:p>
            <a:pPr indent="0" marL="0">
              <a:buNone/>
            </a:pPr>
            <a:r>
              <a:rPr altLang="zh-CN" dirty="0" lang="en-US" smtClean="0"/>
              <a:t>2. work hard around the clock </a:t>
            </a:r>
          </a:p>
          <a:p>
            <a:r>
              <a:rPr altLang="zh-CN" dirty="0" lang="en-US" smtClean="0"/>
              <a:t>3.strike struck </a:t>
            </a:r>
            <a:r>
              <a:rPr altLang="zh-CN" dirty="0" lang="en-US" err="1" smtClean="0"/>
              <a:t>struck</a:t>
            </a:r>
            <a:r>
              <a:rPr altLang="zh-CN" dirty="0" lang="en-US" smtClean="0"/>
              <a:t> </a:t>
            </a:r>
          </a:p>
          <a:p>
            <a:endParaRPr altLang="zh-CN" dirty="0" lang="en-US" smtClean="0"/>
          </a:p>
          <a:p>
            <a:r>
              <a:rPr altLang="zh-CN" dirty="0" lang="en-US" smtClean="0"/>
              <a:t>4. contain the fire </a:t>
            </a:r>
          </a:p>
          <a:p>
            <a:r>
              <a:rPr altLang="zh-CN" dirty="0" lang="en-US"/>
              <a:t>c</a:t>
            </a:r>
            <a:r>
              <a:rPr altLang="zh-CN" dirty="0" lang="en-US" smtClean="0"/>
              <a:t>ontain oneself </a:t>
            </a:r>
          </a:p>
          <a:p>
            <a:r>
              <a:rPr altLang="zh-CN" dirty="0" lang="en-US" smtClean="0"/>
              <a:t>5. encounter </a:t>
            </a:r>
            <a:r>
              <a:rPr altLang="zh-CN" dirty="0" lang="en-US" err="1" smtClean="0"/>
              <a:t>vt.</a:t>
            </a:r>
            <a:r>
              <a:rPr altLang="zh-CN" dirty="0" lang="en-US" smtClean="0"/>
              <a:t>/n.</a:t>
            </a:r>
          </a:p>
          <a:p>
            <a:r>
              <a:rPr altLang="zh-CN" dirty="0" lang="en-US" smtClean="0"/>
              <a:t>6. examination </a:t>
            </a:r>
          </a:p>
          <a:p>
            <a:r>
              <a:rPr altLang="zh-CN" dirty="0" lang="en-US" smtClean="0"/>
              <a:t>7. respectful</a:t>
            </a:r>
          </a:p>
          <a:p>
            <a:r>
              <a:rPr altLang="zh-CN" dirty="0" lang="en-US" smtClean="0"/>
              <a:t>8. courage ,courageous</a:t>
            </a:r>
            <a:endParaRPr altLang="en-US" dirty="0" lang="zh-CN"/>
          </a:p>
        </p:txBody>
      </p:sp>
      <p:sp>
        <p:nvSpPr>
          <p:cNvPr id="1048590" name="内容占位符 3"/>
          <p:cNvSpPr>
            <a:spLocks noGrp="1"/>
          </p:cNvSpPr>
          <p:nvPr>
            <p:ph sz="half" idx="2"/>
          </p:nvPr>
        </p:nvSpPr>
        <p:spPr>
          <a:xfrm>
            <a:off x="5037992" y="79131"/>
            <a:ext cx="7154008" cy="6097832"/>
          </a:xfrm>
        </p:spPr>
        <p:txBody>
          <a:bodyPr>
            <a:normAutofit lnSpcReduction="10000"/>
          </a:bodyPr>
          <a:p>
            <a:pPr indent="0" marL="0">
              <a:buNone/>
            </a:pPr>
            <a:r>
              <a:rPr altLang="zh-CN" dirty="0" sz="2400" lang="en-US" smtClean="0"/>
              <a:t>1.sth be worthy to be done =</a:t>
            </a:r>
          </a:p>
          <a:p>
            <a:r>
              <a:rPr altLang="zh-CN" dirty="0" sz="2400" lang="en-US" err="1" smtClean="0"/>
              <a:t>Sth</a:t>
            </a:r>
            <a:r>
              <a:rPr altLang="zh-CN" dirty="0" sz="2400" lang="en-US" smtClean="0"/>
              <a:t> be worthy of being done</a:t>
            </a:r>
          </a:p>
          <a:p>
            <a:r>
              <a:rPr altLang="zh-CN" dirty="0" sz="2400" lang="en-US" err="1" smtClean="0"/>
              <a:t>Sth</a:t>
            </a:r>
            <a:r>
              <a:rPr altLang="zh-CN" dirty="0" sz="2400" lang="en-US" smtClean="0"/>
              <a:t> be worth doing </a:t>
            </a:r>
          </a:p>
          <a:p>
            <a:pPr indent="0" marL="0">
              <a:buNone/>
            </a:pPr>
            <a:r>
              <a:rPr altLang="zh-CN" dirty="0" sz="2400" lang="en-US" smtClean="0"/>
              <a:t>2.</a:t>
            </a:r>
            <a:r>
              <a:rPr altLang="en-US" dirty="0" sz="2400" lang="zh-CN" smtClean="0"/>
              <a:t>夜以继日地努力工作</a:t>
            </a:r>
            <a:endParaRPr altLang="zh-CN" dirty="0" sz="2400" lang="en-US" smtClean="0"/>
          </a:p>
          <a:p>
            <a:pPr indent="0" marL="0">
              <a:buNone/>
            </a:pPr>
            <a:r>
              <a:rPr altLang="zh-CN" dirty="0" sz="2400" lang="en-US" smtClean="0"/>
              <a:t>3.</a:t>
            </a:r>
            <a:r>
              <a:rPr altLang="en-US" dirty="0" sz="2400" lang="zh-CN" smtClean="0"/>
              <a:t>袭击，打击；划火柴；打动</a:t>
            </a:r>
            <a:r>
              <a:rPr altLang="zh-CN" dirty="0" sz="2400" lang="en-US" smtClean="0"/>
              <a:t>(be struck by )</a:t>
            </a:r>
            <a:r>
              <a:rPr altLang="en-US" dirty="0" sz="2400" lang="zh-CN" smtClean="0"/>
              <a:t>；突然想起 </a:t>
            </a:r>
            <a:r>
              <a:rPr altLang="zh-CN" dirty="0" sz="2400" lang="en-US" err="1" smtClean="0"/>
              <a:t>sth</a:t>
            </a:r>
            <a:r>
              <a:rPr altLang="zh-CN" dirty="0" sz="2400" lang="en-US" smtClean="0"/>
              <a:t> struck </a:t>
            </a:r>
            <a:r>
              <a:rPr altLang="zh-CN" dirty="0" sz="2400" lang="en-US" err="1" smtClean="0"/>
              <a:t>sb</a:t>
            </a:r>
            <a:r>
              <a:rPr altLang="zh-CN" dirty="0" sz="2400" lang="en-US" smtClean="0"/>
              <a:t> /It struck /hit/occurred to </a:t>
            </a:r>
            <a:r>
              <a:rPr altLang="zh-CN" dirty="0" sz="2400" lang="en-US" err="1" smtClean="0"/>
              <a:t>sb</a:t>
            </a:r>
            <a:r>
              <a:rPr altLang="zh-CN" dirty="0" sz="2400" lang="en-US" smtClean="0"/>
              <a:t> that </a:t>
            </a:r>
            <a:r>
              <a:rPr altLang="en-US" dirty="0" sz="2400" lang="zh-CN" smtClean="0"/>
              <a:t>；罢工</a:t>
            </a:r>
            <a:endParaRPr altLang="zh-CN" dirty="0" sz="2400" lang="en-US" smtClean="0"/>
          </a:p>
          <a:p>
            <a:pPr indent="0" marL="0">
              <a:buNone/>
            </a:pPr>
            <a:r>
              <a:rPr altLang="zh-CN" dirty="0" lang="en-US" smtClean="0"/>
              <a:t>4.</a:t>
            </a:r>
            <a:r>
              <a:rPr altLang="en-US" dirty="0" lang="zh-CN" smtClean="0"/>
              <a:t>控制火势</a:t>
            </a:r>
            <a:endParaRPr altLang="zh-CN" dirty="0" lang="en-US" smtClean="0"/>
          </a:p>
          <a:p>
            <a:pPr indent="0" marL="0">
              <a:buNone/>
            </a:pPr>
            <a:r>
              <a:rPr altLang="en-US" dirty="0" lang="zh-CN" smtClean="0"/>
              <a:t>克制表达情感</a:t>
            </a:r>
            <a:endParaRPr altLang="zh-CN" dirty="0" lang="en-US" smtClean="0"/>
          </a:p>
          <a:p>
            <a:pPr indent="0" marL="0">
              <a:buNone/>
            </a:pPr>
            <a:r>
              <a:rPr altLang="zh-CN" dirty="0" lang="en-US" smtClean="0"/>
              <a:t>5.</a:t>
            </a:r>
            <a:r>
              <a:rPr altLang="en-US" dirty="0" lang="zh-CN" smtClean="0"/>
              <a:t>邂逅</a:t>
            </a:r>
            <a:endParaRPr altLang="zh-CN" dirty="0" lang="en-US" smtClean="0"/>
          </a:p>
          <a:p>
            <a:pPr indent="0" marL="0">
              <a:buNone/>
            </a:pPr>
            <a:r>
              <a:rPr altLang="zh-CN" dirty="0" lang="en-US" smtClean="0"/>
              <a:t>6.</a:t>
            </a:r>
            <a:r>
              <a:rPr altLang="en-US" dirty="0" lang="zh-CN" smtClean="0"/>
              <a:t>身体检查</a:t>
            </a:r>
            <a:endParaRPr altLang="zh-CN" dirty="0" lang="en-US" smtClean="0"/>
          </a:p>
          <a:p>
            <a:pPr indent="0" marL="0">
              <a:buNone/>
            </a:pPr>
            <a:endParaRPr altLang="zh-CN" dirty="0" sz="2400" lang="en-US" smtClean="0"/>
          </a:p>
          <a:p>
            <a:pPr indent="0" marL="0">
              <a:buNone/>
            </a:pPr>
            <a:r>
              <a:rPr altLang="zh-CN" dirty="0" sz="2400" lang="en-US" smtClean="0"/>
              <a:t>7.</a:t>
            </a:r>
            <a:r>
              <a:rPr altLang="en-US" dirty="0" sz="2400" lang="zh-CN" smtClean="0"/>
              <a:t>尊敬的；表示敬意的</a:t>
            </a:r>
            <a:endParaRPr altLang="zh-CN" dirty="0" sz="2400" lang="en-US" smtClean="0"/>
          </a:p>
          <a:p>
            <a:pPr indent="0" marL="0">
              <a:buNone/>
            </a:pPr>
            <a:r>
              <a:rPr altLang="zh-CN" dirty="0" sz="2400" lang="en-US" smtClean="0"/>
              <a:t>8.</a:t>
            </a:r>
            <a:r>
              <a:rPr altLang="en-US" dirty="0" sz="2400" lang="zh-CN" smtClean="0"/>
              <a:t>勇气；勇敢的</a:t>
            </a:r>
            <a:endParaRPr altLang="zh-CN" dirty="0" sz="2400"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内容占位符 2"/>
          <p:cNvSpPr>
            <a:spLocks noGrp="1"/>
          </p:cNvSpPr>
          <p:nvPr>
            <p:ph sz="half" idx="1"/>
          </p:nvPr>
        </p:nvSpPr>
        <p:spPr>
          <a:xfrm>
            <a:off x="1487409" y="0"/>
            <a:ext cx="5958254" cy="6176963"/>
          </a:xfrm>
        </p:spPr>
        <p:txBody>
          <a:bodyPr/>
          <a:p>
            <a:r>
              <a:rPr altLang="en-US" dirty="0" lang="zh-CN" smtClean="0"/>
              <a:t>语填</a:t>
            </a:r>
            <a:endParaRPr altLang="zh-CN" dirty="0" lang="en-US" smtClean="0"/>
          </a:p>
          <a:p>
            <a:r>
              <a:rPr altLang="zh-CN" dirty="0" lang="en-US" smtClean="0"/>
              <a:t>1. ethnic </a:t>
            </a:r>
          </a:p>
          <a:p>
            <a:r>
              <a:rPr altLang="zh-CN" dirty="0" lang="en-US" smtClean="0"/>
              <a:t>2. mushroom</a:t>
            </a:r>
          </a:p>
          <a:p>
            <a:r>
              <a:rPr altLang="zh-CN" dirty="0" lang="en-US" smtClean="0"/>
              <a:t>3. household</a:t>
            </a:r>
          </a:p>
          <a:p>
            <a:r>
              <a:rPr altLang="zh-CN" dirty="0" lang="en-US" smtClean="0"/>
              <a:t>4.in line with </a:t>
            </a:r>
          </a:p>
          <a:p>
            <a:r>
              <a:rPr altLang="zh-CN" dirty="0" lang="en-US" smtClean="0"/>
              <a:t>agree with </a:t>
            </a:r>
            <a:endParaRPr altLang="en-US" dirty="0" lang="zh-CN"/>
          </a:p>
        </p:txBody>
      </p:sp>
      <p:sp>
        <p:nvSpPr>
          <p:cNvPr id="1048588" name="内容占位符 3"/>
          <p:cNvSpPr>
            <a:spLocks noGrp="1"/>
          </p:cNvSpPr>
          <p:nvPr>
            <p:ph sz="half" idx="2"/>
          </p:nvPr>
        </p:nvSpPr>
        <p:spPr>
          <a:xfrm>
            <a:off x="5071452" y="0"/>
            <a:ext cx="5181600" cy="6176963"/>
          </a:xfrm>
        </p:spPr>
        <p:txBody>
          <a:bodyPr/>
          <a:p>
            <a:endParaRPr altLang="zh-CN" dirty="0" lang="en-US" smtClean="0"/>
          </a:p>
          <a:p>
            <a:r>
              <a:rPr altLang="en-US" dirty="0" lang="zh-CN"/>
              <a:t>种族</a:t>
            </a:r>
            <a:r>
              <a:rPr altLang="en-US" dirty="0" lang="zh-CN" smtClean="0"/>
              <a:t>的；少数民族的</a:t>
            </a:r>
            <a:endParaRPr altLang="zh-CN" dirty="0" lang="en-US" smtClean="0"/>
          </a:p>
          <a:p>
            <a:r>
              <a:rPr altLang="en-US" dirty="0" lang="zh-CN" smtClean="0"/>
              <a:t>蘑菇</a:t>
            </a:r>
            <a:endParaRPr altLang="zh-CN" dirty="0" lang="en-US" smtClean="0"/>
          </a:p>
          <a:p>
            <a:r>
              <a:rPr altLang="en-US" dirty="0" lang="zh-CN" smtClean="0"/>
              <a:t>家庭；家用的，一家人的</a:t>
            </a:r>
            <a:endParaRPr altLang="zh-CN" dirty="0" lang="en-US" smtClean="0"/>
          </a:p>
          <a:p>
            <a:r>
              <a:rPr altLang="en-US" dirty="0" lang="zh-CN" smtClean="0"/>
              <a:t>与</a:t>
            </a:r>
            <a:r>
              <a:rPr altLang="zh-CN" dirty="0" lang="en-US" smtClean="0"/>
              <a:t>..</a:t>
            </a:r>
            <a:r>
              <a:rPr altLang="en-US" dirty="0" lang="zh-CN" smtClean="0"/>
              <a:t>一致；</a:t>
            </a:r>
            <a:endParaRPr altLang="en-US" dirty="0"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Lenovo</dc:creator>
  <cp:lastModifiedBy>Lenovo</cp:lastModifiedBy>
  <dcterms:created xsi:type="dcterms:W3CDTF">2025-04-12T08:55:21Z</dcterms:created>
  <dcterms:modified xsi:type="dcterms:W3CDTF">2025-04-13T15:13:33Z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8f612f65cddf40c79e37d9529246f4b7_23</vt:lpwstr>
  </property>
</Properties>
</file>